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B8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732"/>
  </p:normalViewPr>
  <p:slideViewPr>
    <p:cSldViewPr snapToGrid="0" snapToObjects="1">
      <p:cViewPr>
        <p:scale>
          <a:sx n="95" d="100"/>
          <a:sy n="95" d="100"/>
        </p:scale>
        <p:origin x="680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59267A-1F42-1F44-8477-5D91D43ADE7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8F57DA0-BCF6-4445-9EEC-0516702E1A5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0D6641-C27F-5942-9518-5047B30390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E7A70E-ED39-1442-AD95-B8137C3AA2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7E0CF2-7BA5-FF47-96C3-CBEB86EF46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6698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18AFE3-CB42-1647-90E1-ACD1B36523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192CA74-FA4C-2D43-B466-84575D4D442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942018-8076-D94C-86EB-05E7BB3C0C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527DBEF-2093-7B49-8E79-0CA216B7A2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5CFE40-2662-A94D-A854-5355AA6C15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84314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1AB6AA5-1697-5F4D-83D1-684AC5FB124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944DC80-E36A-7042-9BAF-495FF8B3920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DA3768-AA3B-8641-82B9-E7D17E3FB9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BCB750-12E8-A54D-901F-B461472C97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A5A981-2BF7-5E4F-B049-292B27B3A5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55572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4BA2F3-7FC7-214C-B94F-97177E8EB4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3D2A48C-92E3-5045-822E-E842156534A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60C4FC-6D31-9A43-8BCB-4B7820010E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40800C-30B0-5842-9B02-751C1923BD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CB9A86-23FC-444F-BCC8-5D3A8530B2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9617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4C6ED9-A6CF-6C40-9E2E-DAA001B2D5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C46742-42CB-F547-BBC6-1406F9699F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2D8832-E92F-334B-A74D-C7AE2B4A6D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0E1839-9F64-7B48-8C3F-A2B2E720C9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788C9F1-1499-3549-A679-FF53CB3E63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3494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B7BA2E-D9CF-F54D-A6F3-F489D1DB9C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52C96A-26D9-2841-803F-15D7AC67396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097FD03-8BE6-0F42-BE6B-30523EE5F8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A8E21A8-AC68-2A4B-998E-F50115CFE4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4917005-5A4F-8844-A116-82DDD76275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FDA1AA6-A73D-7B4E-B132-DA65E93E07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73959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0DE0C5-97F8-D34C-BC13-F20892541B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BE11C5D-A34E-DD40-B39B-D6B7EA161B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047B492-ED86-AE40-B97B-BB5D95F770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EF7BC57-C382-5146-8928-6D57EA80DE1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AF9DCFA-DE5E-C94A-A04D-3096F20BB4E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22C255B-1E1B-CF4F-A134-553CF8E860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BE92FE5-2DF6-3D44-9E4B-218EB1A8B2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4B26CC0-A558-BD41-BF7C-B252305F95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28791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E3BFDE-8C35-414B-9A51-805C2EBE0A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155B8FA-38A5-9C42-8FC4-679FE308D4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811BE37-E885-5540-9ED5-E7906DDD46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25A669C-7508-0C40-8893-3307B1C178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79564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AB0C809-758B-9A44-B704-6A254F9FF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783A6E8-BE09-7741-A108-7C19A84093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005950F-1AF5-C54D-80BD-76A4640DD4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26944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404C65-E2E2-AF45-90A1-D511F0C1D9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34E4E6-D643-CE4B-BEEE-6CF714FE715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EBF4527-7C3B-C74B-A8B9-9F358B7015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4D596DD-5526-114A-909D-A4F98A5E02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3C708FA-E878-8344-9C91-AF904B8C2C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0177146-5F67-054D-A9C8-A0693B9E56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84193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153B75-D8BB-8541-B15D-4E4273B042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D120AEB-FF83-7841-9B8F-14132E2D24B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8E21DEA-85BA-1749-BAB6-18183884612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2CE8AC-3CE5-7949-9344-D5D04E6B01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7409E76-1277-924D-B0DA-7D88D3EBFF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A178BE7-CD4E-C149-9004-959530AE01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87285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DEB79FD-7361-874F-A726-E431739EFB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5F0031-38DB-CB42-9016-BB2FAA96E5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991B242-0748-3144-B58A-4101A672646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46EB8E-0579-1D46-A1AB-3A409F77580B}" type="datetimeFigureOut">
              <a:rPr lang="en-US" smtClean="0"/>
              <a:t>11/21/22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2726EB-F046-F747-9CDE-C9C556120E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CC8F10-A510-0F48-883E-DC977532662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7C8F86-D566-8642-BE98-25EFACFD02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56632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TextBox 79">
            <a:extLst>
              <a:ext uri="{FF2B5EF4-FFF2-40B4-BE49-F238E27FC236}">
                <a16:creationId xmlns:a16="http://schemas.microsoft.com/office/drawing/2014/main" id="{3C6BDEBB-3C9F-7644-B5B8-5309078698E3}"/>
              </a:ext>
            </a:extLst>
          </p:cNvPr>
          <p:cNvSpPr txBox="1"/>
          <p:nvPr/>
        </p:nvSpPr>
        <p:spPr>
          <a:xfrm>
            <a:off x="1477086" y="342701"/>
            <a:ext cx="3928965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600" i="1" dirty="0"/>
          </a:p>
          <a:p>
            <a:r>
              <a:rPr lang="en-US" sz="1600" u="sng" dirty="0"/>
              <a:t>To compile the program:</a:t>
            </a:r>
            <a:endParaRPr lang="en-US" sz="1600" b="1" i="1" dirty="0"/>
          </a:p>
          <a:p>
            <a:r>
              <a:rPr lang="en-US" sz="1600" i="1" dirty="0"/>
              <a:t>Require GCC, python, and matplotlib</a:t>
            </a:r>
          </a:p>
          <a:p>
            <a:endParaRPr lang="en-US" sz="1600" i="1" dirty="0"/>
          </a:p>
          <a:p>
            <a:r>
              <a:rPr lang="en-US" sz="1600" dirty="0"/>
              <a:t>g++ </a:t>
            </a:r>
            <a:r>
              <a:rPr lang="en-US" sz="1600" dirty="0" err="1"/>
              <a:t>ANS_SAN_VM.cpp</a:t>
            </a:r>
            <a:endParaRPr lang="en-US" sz="1600" dirty="0"/>
          </a:p>
          <a:p>
            <a:endParaRPr lang="en-US" sz="1600" dirty="0"/>
          </a:p>
          <a:p>
            <a:r>
              <a:rPr lang="en-US" sz="1600" dirty="0"/>
              <a:t>(</a:t>
            </a:r>
            <a:r>
              <a:rPr lang="en-US" sz="1600" i="1" u="sng" dirty="0" err="1"/>
              <a:t>ANS_SAN_VM.cpp</a:t>
            </a:r>
            <a:r>
              <a:rPr lang="en-US" sz="1600" i="1" u="sng" dirty="0"/>
              <a:t> is the main program to connect all three modules and plot the</a:t>
            </a:r>
          </a:p>
          <a:p>
            <a:r>
              <a:rPr lang="en-US" sz="1600" u="sng" dirty="0"/>
              <a:t>output results</a:t>
            </a:r>
            <a:r>
              <a:rPr lang="en-US" sz="1600" dirty="0"/>
              <a:t>.)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68491DF8-7D6C-AD4E-AAA2-A4CF03701BC8}"/>
              </a:ext>
            </a:extLst>
          </p:cNvPr>
          <p:cNvGrpSpPr/>
          <p:nvPr/>
        </p:nvGrpSpPr>
        <p:grpSpPr>
          <a:xfrm>
            <a:off x="1733489" y="3311294"/>
            <a:ext cx="7574062" cy="1291861"/>
            <a:chOff x="1665302" y="4219823"/>
            <a:chExt cx="7574062" cy="1291861"/>
          </a:xfrm>
        </p:grpSpPr>
        <p:sp>
          <p:nvSpPr>
            <p:cNvPr id="5" name="Rounded Rectangle 4">
              <a:extLst>
                <a:ext uri="{FF2B5EF4-FFF2-40B4-BE49-F238E27FC236}">
                  <a16:creationId xmlns:a16="http://schemas.microsoft.com/office/drawing/2014/main" id="{21D6538B-069C-E14C-9D82-6704ED55E41C}"/>
                </a:ext>
              </a:extLst>
            </p:cNvPr>
            <p:cNvSpPr/>
            <p:nvPr/>
          </p:nvSpPr>
          <p:spPr>
            <a:xfrm>
              <a:off x="1665302" y="4973333"/>
              <a:ext cx="1653269" cy="506805"/>
            </a:xfrm>
            <a:prstGeom prst="round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94E3ECC2-D85D-5340-A6BD-A11A08B18986}"/>
                </a:ext>
              </a:extLst>
            </p:cNvPr>
            <p:cNvSpPr txBox="1"/>
            <p:nvPr/>
          </p:nvSpPr>
          <p:spPr>
            <a:xfrm>
              <a:off x="1900299" y="4234669"/>
              <a:ext cx="118327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rgbClr val="FF0000"/>
                  </a:solidFill>
                </a:rPr>
                <a:t>ANS folder</a:t>
              </a:r>
            </a:p>
          </p:txBody>
        </p:sp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9D4A26AA-56E1-C741-BBFE-F52A3BEDC949}"/>
                </a:ext>
              </a:extLst>
            </p:cNvPr>
            <p:cNvSpPr txBox="1"/>
            <p:nvPr/>
          </p:nvSpPr>
          <p:spPr>
            <a:xfrm>
              <a:off x="1684557" y="4988464"/>
              <a:ext cx="1598515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/>
                <a:t>Autonomic Layered</a:t>
              </a:r>
            </a:p>
            <a:p>
              <a:r>
                <a:rPr lang="en-US" sz="1400" dirty="0"/>
                <a:t>Network model</a:t>
              </a:r>
            </a:p>
          </p:txBody>
        </p:sp>
        <p:sp>
          <p:nvSpPr>
            <p:cNvPr id="10" name="Right Arrow 9">
              <a:extLst>
                <a:ext uri="{FF2B5EF4-FFF2-40B4-BE49-F238E27FC236}">
                  <a16:creationId xmlns:a16="http://schemas.microsoft.com/office/drawing/2014/main" id="{707F4A86-1E1B-1D44-88C8-D59FF011414F}"/>
                </a:ext>
              </a:extLst>
            </p:cNvPr>
            <p:cNvSpPr/>
            <p:nvPr/>
          </p:nvSpPr>
          <p:spPr>
            <a:xfrm>
              <a:off x="3373382" y="5122122"/>
              <a:ext cx="471844" cy="245871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/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F04BB63C-2DDA-1540-8AC9-57E9F4237761}"/>
                </a:ext>
              </a:extLst>
            </p:cNvPr>
            <p:cNvSpPr txBox="1"/>
            <p:nvPr/>
          </p:nvSpPr>
          <p:spPr>
            <a:xfrm>
              <a:off x="4430367" y="4219823"/>
              <a:ext cx="118160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rgbClr val="FF0000"/>
                  </a:solidFill>
                </a:rPr>
                <a:t>SAN folder</a:t>
              </a:r>
            </a:p>
          </p:txBody>
        </p:sp>
        <p:sp>
          <p:nvSpPr>
            <p:cNvPr id="14" name="Rounded Rectangle 13">
              <a:extLst>
                <a:ext uri="{FF2B5EF4-FFF2-40B4-BE49-F238E27FC236}">
                  <a16:creationId xmlns:a16="http://schemas.microsoft.com/office/drawing/2014/main" id="{72B6CA63-5367-3B45-87A4-232DDED59F77}"/>
                </a:ext>
              </a:extLst>
            </p:cNvPr>
            <p:cNvSpPr/>
            <p:nvPr/>
          </p:nvSpPr>
          <p:spPr>
            <a:xfrm>
              <a:off x="6599185" y="4977596"/>
              <a:ext cx="2640179" cy="502542"/>
            </a:xfrm>
            <a:prstGeom prst="roundRect">
              <a:avLst/>
            </a:prstGeom>
            <a:solidFill>
              <a:srgbClr val="DB8CFF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/>
            </a:p>
          </p:txBody>
        </p:sp>
        <p:sp>
          <p:nvSpPr>
            <p:cNvPr id="16" name="Right Arrow 15">
              <a:extLst>
                <a:ext uri="{FF2B5EF4-FFF2-40B4-BE49-F238E27FC236}">
                  <a16:creationId xmlns:a16="http://schemas.microsoft.com/office/drawing/2014/main" id="{9EF035E2-FF55-3748-9756-D9A83E701802}"/>
                </a:ext>
              </a:extLst>
            </p:cNvPr>
            <p:cNvSpPr/>
            <p:nvPr/>
          </p:nvSpPr>
          <p:spPr>
            <a:xfrm>
              <a:off x="6112785" y="5137917"/>
              <a:ext cx="482161" cy="254395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400"/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5E5C0813-612E-C049-9F12-AB0B858351A7}"/>
                </a:ext>
              </a:extLst>
            </p:cNvPr>
            <p:cNvSpPr txBox="1"/>
            <p:nvPr/>
          </p:nvSpPr>
          <p:spPr>
            <a:xfrm>
              <a:off x="6733550" y="5089488"/>
              <a:ext cx="2505814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b="1" dirty="0"/>
                <a:t>Rabbit Soltis-</a:t>
              </a:r>
              <a:r>
                <a:rPr lang="en-US" sz="1400" b="1" dirty="0" err="1"/>
                <a:t>Saucerman</a:t>
              </a:r>
              <a:r>
                <a:rPr lang="en-US" sz="1400" b="1" dirty="0"/>
                <a:t> </a:t>
              </a:r>
              <a:r>
                <a:rPr lang="en-US" sz="1400" dirty="0"/>
                <a:t>model</a:t>
              </a:r>
            </a:p>
          </p:txBody>
        </p:sp>
      </p:grpSp>
      <p:sp>
        <p:nvSpPr>
          <p:cNvPr id="35" name="Rectangle 34">
            <a:extLst>
              <a:ext uri="{FF2B5EF4-FFF2-40B4-BE49-F238E27FC236}">
                <a16:creationId xmlns:a16="http://schemas.microsoft.com/office/drawing/2014/main" id="{D9A7D3C9-3982-D948-9FE3-3C99A5F924A0}"/>
              </a:ext>
            </a:extLst>
          </p:cNvPr>
          <p:cNvSpPr/>
          <p:nvPr/>
        </p:nvSpPr>
        <p:spPr>
          <a:xfrm>
            <a:off x="7390419" y="5118828"/>
            <a:ext cx="1328450" cy="356259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Voltages and Cai</a:t>
            </a:r>
          </a:p>
        </p:txBody>
      </p:sp>
      <p:sp>
        <p:nvSpPr>
          <p:cNvPr id="36" name="Down Arrow 35">
            <a:extLst>
              <a:ext uri="{FF2B5EF4-FFF2-40B4-BE49-F238E27FC236}">
                <a16:creationId xmlns:a16="http://schemas.microsoft.com/office/drawing/2014/main" id="{CA86FC4E-2F29-5446-BACA-975706F86E6D}"/>
              </a:ext>
            </a:extLst>
          </p:cNvPr>
          <p:cNvSpPr/>
          <p:nvPr/>
        </p:nvSpPr>
        <p:spPr>
          <a:xfrm>
            <a:off x="7322453" y="4631189"/>
            <a:ext cx="1330016" cy="442297"/>
          </a:xfrm>
          <a:prstGeom prst="downArrow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outputs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C3E18543-2F79-2D4A-B6BD-1AF67EA916FC}"/>
              </a:ext>
            </a:extLst>
          </p:cNvPr>
          <p:cNvSpPr txBox="1"/>
          <p:nvPr/>
        </p:nvSpPr>
        <p:spPr>
          <a:xfrm>
            <a:off x="5895747" y="426971"/>
            <a:ext cx="362096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/>
              <a:t>Users input setting for the models</a:t>
            </a:r>
          </a:p>
          <a:p>
            <a:r>
              <a:rPr lang="en-US" sz="1600" dirty="0"/>
              <a:t> </a:t>
            </a:r>
          </a:p>
          <a:p>
            <a:r>
              <a:rPr lang="en-US" sz="1600" dirty="0"/>
              <a:t>1. Enter simulation time length (sec):</a:t>
            </a:r>
          </a:p>
          <a:p>
            <a:r>
              <a:rPr lang="en-US" sz="1600" dirty="0"/>
              <a:t>2. Set ICNS</a:t>
            </a:r>
          </a:p>
          <a:p>
            <a:r>
              <a:rPr lang="en-US" sz="1600" dirty="0"/>
              <a:t>3. Enter start time(sec) for ICNS:</a:t>
            </a:r>
          </a:p>
          <a:p>
            <a:r>
              <a:rPr lang="en-US" sz="1600" dirty="0"/>
              <a:t>4. Enter end time(sec) for ICNS:</a:t>
            </a:r>
          </a:p>
          <a:p>
            <a:r>
              <a:rPr lang="en-US" sz="1600" dirty="0"/>
              <a:t>5. Set </a:t>
            </a:r>
            <a:r>
              <a:rPr lang="en-US" sz="1600" dirty="0" err="1"/>
              <a:t>Ach</a:t>
            </a:r>
            <a:endParaRPr lang="en-US" sz="1600" dirty="0"/>
          </a:p>
          <a:p>
            <a:r>
              <a:rPr lang="en-US" sz="1600" dirty="0"/>
              <a:t>6. Enter start time(sec) for </a:t>
            </a:r>
            <a:r>
              <a:rPr lang="en-US" sz="1600" dirty="0" err="1"/>
              <a:t>Ach</a:t>
            </a:r>
            <a:r>
              <a:rPr lang="en-US" sz="1600" dirty="0"/>
              <a:t>:</a:t>
            </a:r>
          </a:p>
          <a:p>
            <a:r>
              <a:rPr lang="en-US" sz="1600" dirty="0"/>
              <a:t>7. Enter end time(sec) for </a:t>
            </a:r>
            <a:r>
              <a:rPr lang="en-US" sz="1600" dirty="0" err="1"/>
              <a:t>Ach</a:t>
            </a:r>
            <a:r>
              <a:rPr lang="en-US" sz="1600" dirty="0"/>
              <a:t>: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44FCF402-FEC7-9946-9F87-A6ACFC774769}"/>
              </a:ext>
            </a:extLst>
          </p:cNvPr>
          <p:cNvSpPr/>
          <p:nvPr/>
        </p:nvSpPr>
        <p:spPr>
          <a:xfrm>
            <a:off x="3936954" y="4141561"/>
            <a:ext cx="2196935" cy="430048"/>
          </a:xfrm>
          <a:prstGeom prst="roundRect">
            <a:avLst/>
          </a:prstGeom>
          <a:solidFill>
            <a:srgbClr val="DB8C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1954F39F-61C0-F24B-8977-12962FF71C19}"/>
              </a:ext>
            </a:extLst>
          </p:cNvPr>
          <p:cNvSpPr txBox="1"/>
          <p:nvPr/>
        </p:nvSpPr>
        <p:spPr>
          <a:xfrm>
            <a:off x="4292249" y="4206959"/>
            <a:ext cx="162198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/>
              <a:t>Rabbit SANC </a:t>
            </a:r>
            <a:r>
              <a:rPr lang="en-US" sz="1400" dirty="0"/>
              <a:t>model</a:t>
            </a:r>
          </a:p>
        </p:txBody>
      </p:sp>
      <p:sp>
        <p:nvSpPr>
          <p:cNvPr id="46" name="Down Arrow 45">
            <a:extLst>
              <a:ext uri="{FF2B5EF4-FFF2-40B4-BE49-F238E27FC236}">
                <a16:creationId xmlns:a16="http://schemas.microsoft.com/office/drawing/2014/main" id="{643F350B-99F5-FB41-9674-839CA8AC4ECA}"/>
              </a:ext>
            </a:extLst>
          </p:cNvPr>
          <p:cNvSpPr/>
          <p:nvPr/>
        </p:nvSpPr>
        <p:spPr>
          <a:xfrm>
            <a:off x="4387250" y="4613257"/>
            <a:ext cx="1330016" cy="442297"/>
          </a:xfrm>
          <a:prstGeom prst="downArrow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Output</a:t>
            </a:r>
          </a:p>
          <a:p>
            <a:pPr algn="ctr"/>
            <a:r>
              <a:rPr lang="en-US" sz="1200" dirty="0"/>
              <a:t>files</a:t>
            </a:r>
          </a:p>
        </p:txBody>
      </p:sp>
      <p:sp>
        <p:nvSpPr>
          <p:cNvPr id="47" name="Down Arrow 46">
            <a:extLst>
              <a:ext uri="{FF2B5EF4-FFF2-40B4-BE49-F238E27FC236}">
                <a16:creationId xmlns:a16="http://schemas.microsoft.com/office/drawing/2014/main" id="{AD82041C-876C-B041-8365-B68249C4C794}"/>
              </a:ext>
            </a:extLst>
          </p:cNvPr>
          <p:cNvSpPr/>
          <p:nvPr/>
        </p:nvSpPr>
        <p:spPr>
          <a:xfrm>
            <a:off x="1886992" y="4609445"/>
            <a:ext cx="1330016" cy="442297"/>
          </a:xfrm>
          <a:prstGeom prst="downArrow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output</a:t>
            </a:r>
          </a:p>
          <a:p>
            <a:pPr algn="ctr"/>
            <a:r>
              <a:rPr lang="en-US" sz="1200" dirty="0"/>
              <a:t>files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C16B28E5-5A1A-5F4C-B615-9A2B193A15D7}"/>
              </a:ext>
            </a:extLst>
          </p:cNvPr>
          <p:cNvSpPr/>
          <p:nvPr/>
        </p:nvSpPr>
        <p:spPr>
          <a:xfrm>
            <a:off x="1895898" y="5118828"/>
            <a:ext cx="1328450" cy="356259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ICNS and </a:t>
            </a:r>
            <a:r>
              <a:rPr lang="en-US" sz="1200" dirty="0" err="1">
                <a:solidFill>
                  <a:schemeClr val="tx1"/>
                </a:solidFill>
              </a:rPr>
              <a:t>Ach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3B96F438-10EB-374E-8F56-B40D4DD8B406}"/>
              </a:ext>
            </a:extLst>
          </p:cNvPr>
          <p:cNvSpPr/>
          <p:nvPr/>
        </p:nvSpPr>
        <p:spPr>
          <a:xfrm>
            <a:off x="4399059" y="5131520"/>
            <a:ext cx="1328450" cy="343567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ICNS/Ach and heart rates</a:t>
            </a:r>
          </a:p>
        </p:txBody>
      </p:sp>
      <p:sp>
        <p:nvSpPr>
          <p:cNvPr id="3" name="Notched Right Arrow 2">
            <a:extLst>
              <a:ext uri="{FF2B5EF4-FFF2-40B4-BE49-F238E27FC236}">
                <a16:creationId xmlns:a16="http://schemas.microsoft.com/office/drawing/2014/main" id="{C68636D1-DAE7-AD42-B297-6380EFF14515}"/>
              </a:ext>
            </a:extLst>
          </p:cNvPr>
          <p:cNvSpPr/>
          <p:nvPr/>
        </p:nvSpPr>
        <p:spPr>
          <a:xfrm rot="19081763">
            <a:off x="3033081" y="4592372"/>
            <a:ext cx="1068532" cy="466364"/>
          </a:xfrm>
          <a:prstGeom prst="notchedRightArrow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inputs</a:t>
            </a:r>
          </a:p>
        </p:txBody>
      </p:sp>
      <p:sp>
        <p:nvSpPr>
          <p:cNvPr id="24" name="Notched Right Arrow 23">
            <a:extLst>
              <a:ext uri="{FF2B5EF4-FFF2-40B4-BE49-F238E27FC236}">
                <a16:creationId xmlns:a16="http://schemas.microsoft.com/office/drawing/2014/main" id="{6568BCE4-83D5-5C41-8A8E-1065D053AFAC}"/>
              </a:ext>
            </a:extLst>
          </p:cNvPr>
          <p:cNvSpPr/>
          <p:nvPr/>
        </p:nvSpPr>
        <p:spPr>
          <a:xfrm rot="19253362">
            <a:off x="5569337" y="4592371"/>
            <a:ext cx="1068532" cy="466364"/>
          </a:xfrm>
          <a:prstGeom prst="notchedRightArrow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/>
              <a:t>inputs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37AF0FDB-40AB-C879-8933-B8AC63E3021D}"/>
              </a:ext>
            </a:extLst>
          </p:cNvPr>
          <p:cNvSpPr txBox="1"/>
          <p:nvPr/>
        </p:nvSpPr>
        <p:spPr>
          <a:xfrm>
            <a:off x="3515773" y="5560641"/>
            <a:ext cx="316426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u="sng" dirty="0"/>
              <a:t>“</a:t>
            </a:r>
            <a:r>
              <a:rPr lang="en-US" sz="1200" u="sng" dirty="0" err="1"/>
              <a:t>Plotall.py</a:t>
            </a:r>
            <a:r>
              <a:rPr lang="en-US" sz="1200" u="sng" dirty="0"/>
              <a:t>” is used to calculate/plot heart rates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99E0937-E74B-F668-3C47-9420BDF4148F}"/>
              </a:ext>
            </a:extLst>
          </p:cNvPr>
          <p:cNvSpPr txBox="1"/>
          <p:nvPr/>
        </p:nvSpPr>
        <p:spPr>
          <a:xfrm>
            <a:off x="7492662" y="3303534"/>
            <a:ext cx="11239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VM folder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D4EBBE7C-B330-610D-EDA2-0F2384F33E68}"/>
              </a:ext>
            </a:extLst>
          </p:cNvPr>
          <p:cNvSpPr txBox="1"/>
          <p:nvPr/>
        </p:nvSpPr>
        <p:spPr>
          <a:xfrm>
            <a:off x="7026798" y="5560641"/>
            <a:ext cx="247311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u="sng" dirty="0" err="1"/>
              <a:t>Plotall.py</a:t>
            </a:r>
            <a:r>
              <a:rPr lang="en-US" sz="1200" u="sng" dirty="0"/>
              <a:t> is used to plot voltage and </a:t>
            </a:r>
          </a:p>
          <a:p>
            <a:r>
              <a:rPr lang="en-US" sz="1200" u="sng" dirty="0"/>
              <a:t>intracellular calcium transient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D25FF54-47BA-7719-BAEE-F02F0C48522E}"/>
              </a:ext>
            </a:extLst>
          </p:cNvPr>
          <p:cNvSpPr txBox="1"/>
          <p:nvPr/>
        </p:nvSpPr>
        <p:spPr>
          <a:xfrm>
            <a:off x="1403395" y="3683418"/>
            <a:ext cx="251383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Arial" panose="020B0604020202020204" pitchFamily="34" charset="0"/>
                <a:ea typeface="Times New Roman" panose="02020603050405020304" pitchFamily="18" charset="0"/>
              </a:rPr>
              <a:t>(A</a:t>
            </a:r>
            <a:r>
              <a:rPr lang="en-US" sz="14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utonomic </a:t>
            </a:r>
            <a:r>
              <a:rPr lang="en-US" sz="1400" dirty="0">
                <a:latin typeface="Arial" panose="020B0604020202020204" pitchFamily="34" charset="0"/>
                <a:ea typeface="Times New Roman" panose="02020603050405020304" pitchFamily="18" charset="0"/>
              </a:rPr>
              <a:t>N</a:t>
            </a:r>
            <a:r>
              <a:rPr lang="en-US" sz="14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ervous System)</a:t>
            </a:r>
            <a:endParaRPr lang="en-US" sz="1400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FDE48BD0-F1B9-931B-215E-A8302FA26A28}"/>
              </a:ext>
            </a:extLst>
          </p:cNvPr>
          <p:cNvSpPr txBox="1"/>
          <p:nvPr/>
        </p:nvSpPr>
        <p:spPr>
          <a:xfrm>
            <a:off x="4323891" y="3679880"/>
            <a:ext cx="14670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(sinoatrial node)</a:t>
            </a:r>
            <a:endParaRPr lang="en-US" sz="1400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556160B6-0573-32B6-E16B-630C0E85C47C}"/>
              </a:ext>
            </a:extLst>
          </p:cNvPr>
          <p:cNvSpPr txBox="1"/>
          <p:nvPr/>
        </p:nvSpPr>
        <p:spPr>
          <a:xfrm>
            <a:off x="7037378" y="3641569"/>
            <a:ext cx="203453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ventricular myocardium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9897822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549</TotalTime>
  <Words>183</Words>
  <Application>Microsoft Macintosh PowerPoint</Application>
  <PresentationFormat>Widescreen</PresentationFormat>
  <Paragraphs>40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Pei-Chi Yang</dc:creator>
  <cp:lastModifiedBy>Pei-Chi Yang</cp:lastModifiedBy>
  <cp:revision>126</cp:revision>
  <dcterms:created xsi:type="dcterms:W3CDTF">2019-05-28T17:59:46Z</dcterms:created>
  <dcterms:modified xsi:type="dcterms:W3CDTF">2022-11-21T17:32:19Z</dcterms:modified>
</cp:coreProperties>
</file>

<file path=docProps/thumbnail.jpeg>
</file>